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83" r:id="rId5"/>
    <p:sldId id="286" r:id="rId6"/>
    <p:sldId id="289" r:id="rId7"/>
    <p:sldId id="287" r:id="rId8"/>
    <p:sldId id="290" r:id="rId9"/>
    <p:sldId id="291" r:id="rId10"/>
    <p:sldId id="28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8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53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13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4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09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21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4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473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68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63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58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F3219-6AFF-41BC-AB6A-E77A5419D6A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4E21-930C-4354-8A6E-39A2C6F72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63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4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6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18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6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3.png"/><Relationship Id="rId7" Type="http://schemas.openxmlformats.org/officeDocument/2006/relationships/image" Target="../media/image18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4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3.png"/><Relationship Id="rId7" Type="http://schemas.openxmlformats.org/officeDocument/2006/relationships/image" Target="../media/image18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0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0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4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6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6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4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4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4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0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.png"/><Relationship Id="rId7" Type="http://schemas.openxmlformats.org/officeDocument/2006/relationships/image" Target="../media/image220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4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Quadratic Segments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7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47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63776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84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4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9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57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00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3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4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7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4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61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3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3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𝟒𝟖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76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56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𝟐𝟕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4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𝟕𝟐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2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𝟕𝟐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77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5715000"/>
                <a:ext cx="47320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3400"/>
                <a:ext cx="48122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76" y="5867400"/>
                <a:ext cx="37542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𝑨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𝟕𝟐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76" y="5105400"/>
                <a:ext cx="12898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𝑩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176" y="2373868"/>
                <a:ext cx="12898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𝑪</m:t>
                      </m:r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97468"/>
                <a:ext cx="16708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=−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dirty="0" smtClean="0">
                          <a:latin typeface="Cambria Math"/>
                        </a:rPr>
                        <m:t> </m:t>
                      </m:r>
                      <m:r>
                        <a:rPr lang="en-GB" b="1" i="1" dirty="0" smtClean="0">
                          <a:latin typeface="Cambria Math"/>
                        </a:rPr>
                        <m:t>𝑫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91000"/>
                <a:ext cx="16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17888" y="1371600"/>
            <a:ext cx="1338715" cy="338554"/>
            <a:chOff x="6517888" y="1371600"/>
            <a:chExt cx="1338715" cy="338554"/>
          </a:xfrm>
        </p:grpSpPr>
        <p:sp>
          <p:nvSpPr>
            <p:cNvPr id="4" name="TextBox 3"/>
            <p:cNvSpPr txBox="1"/>
            <p:nvPr/>
          </p:nvSpPr>
          <p:spPr>
            <a:xfrm>
              <a:off x="6517888" y="1371600"/>
              <a:ext cx="9957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Comic Sans MS" panose="030F0702030302020204" pitchFamily="66" charset="0"/>
                </a:rPr>
                <a:t>parabola</a:t>
              </a:r>
              <a:endParaRPr lang="en-GB" sz="1600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7086600" y="1507123"/>
              <a:ext cx="770003" cy="169277"/>
            </a:xfrm>
            <a:prstGeom prst="arc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52800" y="2200870"/>
            <a:ext cx="2286000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Calculate the areas of the segments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1, 2 and 3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330530"/>
                <a:ext cx="4812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60" y="5279464"/>
                <a:ext cx="48122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12" y="2219980"/>
                <a:ext cx="4812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4800" y="601980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SIC_40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4864" y="-41280"/>
            <a:ext cx="469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Quadratic Segments</a:t>
            </a:r>
            <a:endParaRPr lang="en-GB" sz="36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1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704850"/>
            <a:ext cx="74295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726174" y="1600200"/>
                <a:ext cx="1970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𝑏𝑥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174" y="1600200"/>
                <a:ext cx="197002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472477" y="5722003"/>
                <a:ext cx="800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477" y="5722003"/>
                <a:ext cx="800412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52512" y="3280593"/>
                <a:ext cx="1204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𝑝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512" y="3280593"/>
                <a:ext cx="120430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5673390" y="3429000"/>
            <a:ext cx="1517120" cy="2286000"/>
            <a:chOff x="5673390" y="3429000"/>
            <a:chExt cx="1517120" cy="22860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5673390" y="5548745"/>
              <a:ext cx="1517120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190510" y="3429000"/>
              <a:ext cx="0" cy="228600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6229153" y="5238323"/>
                  <a:ext cx="3657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9153" y="5238323"/>
                  <a:ext cx="365741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TextBox 12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9512" y="2483893"/>
            <a:ext cx="33938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Let’s look at the general case.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50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65194" y="1337481"/>
                <a:ext cx="5413612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>
                    <a:latin typeface="Comic Sans MS" panose="030F0702030302020204" pitchFamily="66" charset="0"/>
                  </a:rPr>
                  <a:t>The area of the segment is given by:</a:t>
                </a:r>
              </a:p>
              <a:p>
                <a:pPr algn="ctr"/>
                <a:endParaRPr lang="en-GB" dirty="0">
                  <a:latin typeface="Comic Sans MS" panose="030F0702030302020204" pitchFamily="66" charset="0"/>
                </a:endParaRPr>
              </a:p>
              <a:p>
                <a:pPr algn="ctr"/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dirty="0" smtClean="0">
                    <a:latin typeface="Comic Sans MS" panose="030F0702030302020204" pitchFamily="66" charset="0"/>
                  </a:rPr>
                  <a:t>area of the trapezium of width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𝐿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created by the chord and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axis </a:t>
                </a:r>
              </a:p>
              <a:p>
                <a:pPr algn="ctr"/>
                <a:endParaRPr lang="en-GB" dirty="0" smtClean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dirty="0" smtClean="0">
                    <a:latin typeface="Comic Sans MS" panose="030F0702030302020204" pitchFamily="66" charset="0"/>
                  </a:rPr>
                  <a:t>minus </a:t>
                </a:r>
              </a:p>
              <a:p>
                <a:pPr algn="ctr"/>
                <a:endParaRPr lang="en-GB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dirty="0" smtClean="0">
                    <a:latin typeface="Comic Sans MS" panose="030F0702030302020204" pitchFamily="66" charset="0"/>
                  </a:rPr>
                  <a:t>area under the curve.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194" y="1337481"/>
                <a:ext cx="5413612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563" t="-851" r="-1464" b="-25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993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0238" y="641432"/>
                <a:ext cx="6120778" cy="242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Area of Trapezium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𝑏𝑝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en-GB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0" i="1" smtClean="0">
                        <a:latin typeface="Cambria Math"/>
                      </a:rPr>
                      <m:t>𝐿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+2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𝐿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𝑐𝐿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38" y="641432"/>
                <a:ext cx="6120778" cy="2424510"/>
              </a:xfrm>
              <a:prstGeom prst="rect">
                <a:avLst/>
              </a:prstGeom>
              <a:blipFill rotWithShape="1">
                <a:blip r:embed="rId2"/>
                <a:stretch>
                  <a:fillRect l="-797" t="-10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9337" y="3366038"/>
                <a:ext cx="6223820" cy="2495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Area under Curve</a:t>
                </a:r>
              </a:p>
              <a:p>
                <a:r>
                  <a:rPr lang="en-GB" dirty="0" smtClean="0"/>
                  <a:t> 	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GB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GB" b="0" i="1" smtClean="0">
                            <a:latin typeface="Cambria Math"/>
                          </a:rPr>
                          <m:t>𝑝</m:t>
                        </m:r>
                      </m:sub>
                      <m:sup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sup>
                      <m:e>
                        <m:d>
                          <m:dPr>
                            <m:ctrlPr>
                              <a:rPr lang="en-GB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r>
                              <a:rPr lang="en-GB" i="1">
                                <a:latin typeface="Cambria Math"/>
                              </a:rPr>
                              <m:t>𝑏𝑝</m:t>
                            </m:r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r>
                              <a:rPr lang="en-GB" i="1">
                                <a:latin typeface="Cambria Math"/>
                              </a:rPr>
                              <m:t>𝑐</m:t>
                            </m:r>
                          </m:e>
                        </m:d>
                      </m:e>
                    </m:nary>
                    <m:r>
                      <a:rPr lang="en-GB" b="0" i="1" smtClean="0">
                        <a:latin typeface="Cambria Math"/>
                      </a:rPr>
                      <m:t>𝑑𝑥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𝑐𝑥</m:t>
                        </m:r>
                      </m:e>
                    </m:d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b="0" i="1" smtClean="0">
                            <a:latin typeface="Cambria Math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𝐿</m:t>
                          </m:r>
                        </m:e>
                      </m:mr>
                      <m:mr>
                        <m:e>
                          <m:r>
                            <a:rPr lang="en-GB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        </m:t>
                          </m:r>
                        </m:e>
                      </m:mr>
                    </m:m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 smtClean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𝐿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𝑏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𝐿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en-GB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/>
                              </a:rPr>
                              <m:t>𝑝</m:t>
                            </m:r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r>
                              <a:rPr lang="en-GB" i="1">
                                <a:latin typeface="Cambria Math"/>
                              </a:rPr>
                              <m:t>𝐿</m:t>
                            </m:r>
                          </m:e>
                        </m:d>
                      </m:e>
                    </m:d>
                    <m:r>
                      <a:rPr lang="en-GB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𝑏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𝑐𝑝</m:t>
                        </m:r>
                      </m:e>
                    </m:d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 smtClean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+3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𝑐𝐿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37" y="3366038"/>
                <a:ext cx="6223820" cy="2495748"/>
              </a:xfrm>
              <a:prstGeom prst="rect">
                <a:avLst/>
              </a:prstGeom>
              <a:blipFill rotWithShape="1">
                <a:blip r:embed="rId3"/>
                <a:stretch>
                  <a:fillRect l="-881" t="-9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212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7486" y="859800"/>
                <a:ext cx="430682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Area of Trapezium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𝑝𝐿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𝑐𝐿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486" y="859800"/>
                <a:ext cx="430682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275" t="-2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7486" y="2246902"/>
                <a:ext cx="4306820" cy="1202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Area under Curve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+3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𝑝𝐿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𝑐𝐿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486" y="2246902"/>
                <a:ext cx="4306820" cy="1202124"/>
              </a:xfrm>
              <a:prstGeom prst="rect">
                <a:avLst/>
              </a:prstGeom>
              <a:blipFill rotWithShape="1">
                <a:blip r:embed="rId3"/>
                <a:stretch>
                  <a:fillRect l="-1275" t="-2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8734" y="4069352"/>
                <a:ext cx="9155393" cy="2382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i="1">
                                      <a:latin typeface="Cambria Math"/>
                                    </a:rPr>
                                    <m:t>𝐿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𝑝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𝑝𝐿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r>
                            <a:rPr lang="en-GB" i="1">
                              <a:latin typeface="Cambria Math"/>
                            </a:rPr>
                            <m:t>𝑐𝐿</m:t>
                          </m:r>
                          <m:r>
                            <m:rPr>
                              <m:nor/>
                            </m:rPr>
                            <a:rPr lang="en-GB" dirty="0">
                              <a:latin typeface="Comic Sans MS" panose="030F0702030302020204" pitchFamily="66" charset="0"/>
                            </a:rPr>
                            <m:t> 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i="1">
                                      <a:latin typeface="Cambria Math"/>
                                    </a:rPr>
                                    <m:t>𝐿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+3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𝑝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𝑝𝐿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𝐿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r>
                            <a:rPr lang="en-GB" i="1">
                              <a:latin typeface="Cambria Math"/>
                            </a:rPr>
                            <m:t>𝑐𝐿</m:t>
                          </m:r>
                          <m:r>
                            <m:rPr>
                              <m:nor/>
                            </m:rPr>
                            <a:rPr lang="en-GB" dirty="0">
                              <a:latin typeface="Comic Sans MS" panose="030F0702030302020204" pitchFamily="66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34" y="4069352"/>
                <a:ext cx="9155393" cy="23828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77486" y="3525704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Area of Segment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610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9469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Quadratic Segments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0502" y="1050878"/>
                <a:ext cx="8038532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Can you explain why the area only depends on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𝐿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?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Clearly the constant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is irrelevant since a vertical translation in the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direction is not going to change the area.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Less obvious is the irrelevance of the constant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Adding the term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𝑏</m:t>
                    </m:r>
                    <m:r>
                      <a:rPr lang="en-GB" sz="20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applies a vertical shear to the curve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=</m:t>
                    </m:r>
                    <m:r>
                      <a:rPr lang="en-GB" sz="2000" i="1" dirty="0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sz="20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, which does not change its area (see Parabola in Parallelogram, SIC_30).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So only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𝐿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are relevant.</a:t>
                </a: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The wider  the segment (in the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𝑥</m:t>
                    </m:r>
                    <m:r>
                      <a:rPr lang="en-GB" sz="2000" i="1" dirty="0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direction) the greater the area, obviously and the greater the stretch in the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direction the greater the area.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02" y="1050878"/>
                <a:ext cx="8038532" cy="4401205"/>
              </a:xfrm>
              <a:prstGeom prst="rect">
                <a:avLst/>
              </a:prstGeom>
              <a:blipFill rotWithShape="1">
                <a:blip r:embed="rId2"/>
                <a:stretch>
                  <a:fillRect l="-835" t="-693" b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47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21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9266"/>
            <a:ext cx="8229600" cy="1143000"/>
          </a:xfrm>
        </p:spPr>
        <p:txBody>
          <a:bodyPr/>
          <a:lstStyle/>
          <a:p>
            <a:r>
              <a:rPr lang="en-GB" dirty="0" smtClean="0"/>
              <a:t>Note to Teacher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17800"/>
                <a:ext cx="8229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For general quadratic  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dirty="0" smtClean="0">
                        <a:latin typeface="Cambria Math"/>
                      </a:rPr>
                      <m:t>+</m:t>
                    </m:r>
                    <m:r>
                      <a:rPr lang="en-GB" b="0" i="1" dirty="0" smtClean="0">
                        <a:latin typeface="Cambria Math"/>
                      </a:rPr>
                      <m:t>𝑏𝑥</m:t>
                    </m:r>
                    <m:r>
                      <a:rPr lang="en-GB" b="0" i="1" dirty="0" smtClean="0">
                        <a:latin typeface="Cambria Math"/>
                      </a:rPr>
                      <m:t>+</m:t>
                    </m:r>
                    <m:r>
                      <a:rPr lang="en-GB" b="0" i="1" dirty="0" smtClean="0">
                        <a:latin typeface="Cambria Math"/>
                      </a:rPr>
                      <m:t>𝑐</m:t>
                    </m:r>
                  </m:oMath>
                </a14:m>
                <a:endParaRPr lang="en-GB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The area of each segment of width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𝐿</m:t>
                    </m:r>
                  </m:oMath>
                </a14:m>
                <a:r>
                  <a:rPr lang="en-GB" dirty="0" smtClean="0"/>
                  <a:t>  is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9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3900" b="0" i="1" dirty="0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39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3900" b="0" i="1" dirty="0" smtClean="0">
                                <a:latin typeface="Cambria Math"/>
                              </a:rPr>
                              <m:t>𝐿</m:t>
                            </m:r>
                          </m:e>
                          <m:sup>
                            <m:r>
                              <a:rPr lang="en-GB" sz="39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GB" sz="3900" b="0" i="1" dirty="0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𝐿</m:t>
                    </m:r>
                    <m:r>
                      <a:rPr lang="en-GB" i="1" dirty="0" smtClean="0">
                        <a:latin typeface="Cambria Math"/>
                      </a:rPr>
                      <m:t>=2</m:t>
                    </m:r>
                  </m:oMath>
                </a14:m>
                <a:r>
                  <a:rPr lang="en-GB" dirty="0" smtClean="0"/>
                  <a:t> on all worksheets and 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=</m:t>
                    </m:r>
                    <m:r>
                      <a:rPr lang="en-GB" i="1" dirty="0" err="1" smtClean="0">
                        <a:latin typeface="Cambria Math"/>
                      </a:rPr>
                      <m:t>𝑎𝑥</m:t>
                    </m:r>
                    <m:d>
                      <m:dPr>
                        <m:ctrlPr>
                          <a:rPr lang="en-GB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−2</m:t>
                        </m:r>
                      </m:e>
                    </m:d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Refer to the table below for each answer: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17800"/>
                <a:ext cx="8229600" cy="4525963"/>
              </a:xfrm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6164586"/>
                  </p:ext>
                </p:extLst>
              </p:nvPr>
            </p:nvGraphicFramePr>
            <p:xfrm>
              <a:off x="1196454" y="3744413"/>
              <a:ext cx="6096000" cy="2773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i="0" dirty="0" smtClean="0">
                              <a:latin typeface="+mj-lt"/>
                            </a:rPr>
                            <a:t>A</a:t>
                          </a:r>
                          <a:r>
                            <a:rPr lang="en-GB" sz="2000" dirty="0" smtClean="0"/>
                            <a:t> coordinate</a:t>
                          </a:r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dirty="0" smtClean="0"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GB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/>
                            <a:t>Area</a:t>
                          </a:r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(4,24)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(5,45)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(3,18)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(4,48)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(3,27)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(4,72)</m:t>
                                </m:r>
                              </m:oMath>
                            </m:oMathPara>
                          </a14:m>
                          <a:endParaRPr lang="en-GB" sz="20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i="1" dirty="0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6164586"/>
                  </p:ext>
                </p:extLst>
              </p:nvPr>
            </p:nvGraphicFramePr>
            <p:xfrm>
              <a:off x="1196454" y="3744413"/>
              <a:ext cx="6096000" cy="2773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i="0" dirty="0" smtClean="0">
                              <a:latin typeface="+mj-lt"/>
                            </a:rPr>
                            <a:t>A</a:t>
                          </a:r>
                          <a:r>
                            <a:rPr lang="en-GB" sz="2000" dirty="0" smtClean="0"/>
                            <a:t> coordinate</a:t>
                          </a:r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7692" r="-100000" b="-6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/>
                            <a:t>Area</a:t>
                          </a:r>
                          <a:endParaRPr lang="en-GB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7692" r="-200601" b="-5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107692" r="-100000" b="-5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107692" r="-300" b="-51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207692" r="-200601" b="-4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207692" r="-100000" b="-4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207692" r="-300" b="-41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307692" r="-200601" b="-3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307692" r="-100000" b="-3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307692" r="-300" b="-31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407692" r="-200601" b="-2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407692" r="-100000" b="-2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407692" r="-300" b="-21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507692" r="-200601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507692" r="-100000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507692" r="-300" b="-11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607692" r="-200601" b="-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701" t="-607692" r="-100000" b="-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300" t="-607692" r="-300" b="-153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9041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1461</Words>
  <Application>Microsoft Office PowerPoint</Application>
  <PresentationFormat>On-screen Show (4:3)</PresentationFormat>
  <Paragraphs>384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Quadratic Segments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Quadratic Segment</dc:title>
  <dc:creator>John</dc:creator>
  <cp:lastModifiedBy>John</cp:lastModifiedBy>
  <cp:revision>25</cp:revision>
  <cp:lastPrinted>2016-03-17T22:39:55Z</cp:lastPrinted>
  <dcterms:created xsi:type="dcterms:W3CDTF">2016-03-13T08:20:43Z</dcterms:created>
  <dcterms:modified xsi:type="dcterms:W3CDTF">2018-03-04T14:53:17Z</dcterms:modified>
</cp:coreProperties>
</file>